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8" r:id="rId2"/>
    <p:sldMasterId id="2147483668" r:id="rId3"/>
    <p:sldMasterId id="2147483688" r:id="rId4"/>
    <p:sldMasterId id="2147483729" r:id="rId5"/>
  </p:sldMasterIdLst>
  <p:notesMasterIdLst>
    <p:notesMasterId r:id="rId15"/>
  </p:notesMasterIdLst>
  <p:sldIdLst>
    <p:sldId id="256" r:id="rId6"/>
    <p:sldId id="258" r:id="rId7"/>
    <p:sldId id="263" r:id="rId8"/>
    <p:sldId id="266" r:id="rId9"/>
    <p:sldId id="265" r:id="rId10"/>
    <p:sldId id="264" r:id="rId11"/>
    <p:sldId id="267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C5C5"/>
    <a:srgbClr val="CCCCCC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smtClean="0"/>
              <a:t>Robberies </a:t>
            </a:r>
            <a:endParaRPr lang="en-US" sz="2000" dirty="0"/>
          </a:p>
        </c:rich>
      </c:tx>
      <c:layout>
        <c:manualLayout>
          <c:xMode val="edge"/>
          <c:yMode val="edge"/>
          <c:x val="0.47303818146961146"/>
          <c:y val="4.2635660773609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249939857403041E-2"/>
          <c:y val="0.1164870570424477"/>
          <c:w val="0.93950012028519392"/>
          <c:h val="0.58627079663425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Campus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16/17</c:v>
                </c:pt>
                <c:pt idx="7">
                  <c:v>17/18</c:v>
                </c:pt>
                <c:pt idx="8">
                  <c:v>18/19</c:v>
                </c:pt>
                <c:pt idx="9">
                  <c:v>19/20 YTD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13</c:v>
                </c:pt>
                <c:pt idx="1">
                  <c:v>18</c:v>
                </c:pt>
                <c:pt idx="2">
                  <c:v>16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  <c:pt idx="6">
                  <c:v>6</c:v>
                </c:pt>
                <c:pt idx="7">
                  <c:v>10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4-43EE-82F1-58F0ACA74E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Jurisdiction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4F81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16/17</c:v>
                </c:pt>
                <c:pt idx="7">
                  <c:v>17/18</c:v>
                </c:pt>
                <c:pt idx="8">
                  <c:v>18/19</c:v>
                </c:pt>
                <c:pt idx="9">
                  <c:v>19/20 YTD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23</c:v>
                </c:pt>
                <c:pt idx="3">
                  <c:v>19</c:v>
                </c:pt>
                <c:pt idx="4">
                  <c:v>7</c:v>
                </c:pt>
                <c:pt idx="5">
                  <c:v>7</c:v>
                </c:pt>
                <c:pt idx="6">
                  <c:v>17</c:v>
                </c:pt>
                <c:pt idx="7">
                  <c:v>8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4-43EE-82F1-58F0ACA74E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50546128"/>
        <c:axId val="550546960"/>
      </c:barChart>
      <c:catAx>
        <c:axId val="55054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46960"/>
        <c:crosses val="autoZero"/>
        <c:auto val="1"/>
        <c:lblAlgn val="ctr"/>
        <c:lblOffset val="100"/>
        <c:noMultiLvlLbl val="0"/>
      </c:catAx>
      <c:valAx>
        <c:axId val="550546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054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81047145949571"/>
          <c:y val="0.8905784858346667"/>
          <c:w val="0.36380324276804121"/>
          <c:h val="7.079294175987921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smtClean="0"/>
              <a:t>Use of force by VCU Police officers </a:t>
            </a:r>
            <a:endParaRPr lang="en-US" sz="2000" dirty="0"/>
          </a:p>
        </c:rich>
      </c:tx>
      <c:layout>
        <c:manualLayout>
          <c:xMode val="edge"/>
          <c:yMode val="edge"/>
          <c:x val="0.2872590556174251"/>
          <c:y val="3.6544852091665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249939857403041E-2"/>
          <c:y val="0.1164870570424477"/>
          <c:w val="0.93950012028519392"/>
          <c:h val="0.58627079663425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Reports by Academic Year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C6-4020-9496-5E9A6D570D08}"/>
                </c:ext>
              </c:extLst>
            </c:dLbl>
            <c:spPr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16/17</c:v>
                </c:pt>
                <c:pt idx="7">
                  <c:v>17/18</c:v>
                </c:pt>
                <c:pt idx="8">
                  <c:v>18/19</c:v>
                </c:pt>
                <c:pt idx="9">
                  <c:v>19/20 YTD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58</c:v>
                </c:pt>
                <c:pt idx="1">
                  <c:v>38</c:v>
                </c:pt>
                <c:pt idx="2">
                  <c:v>26</c:v>
                </c:pt>
                <c:pt idx="3">
                  <c:v>21</c:v>
                </c:pt>
                <c:pt idx="4">
                  <c:v>14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16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C-45AF-9F57-C73EBF8768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50546128"/>
        <c:axId val="550546960"/>
      </c:barChart>
      <c:catAx>
        <c:axId val="55054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46960"/>
        <c:crosses val="autoZero"/>
        <c:auto val="1"/>
        <c:lblAlgn val="ctr"/>
        <c:lblOffset val="100"/>
        <c:noMultiLvlLbl val="0"/>
      </c:catAx>
      <c:valAx>
        <c:axId val="550546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054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81047145949571"/>
          <c:y val="0.8905784858346667"/>
          <c:w val="0.33781581024245833"/>
          <c:h val="7.079294175987921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BA2BF-887A-409F-8414-556EA5E9CDDB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7B0F-4CA6-4580-B570-3CA2661E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7B0F-4CA6-4580-B570-3CA2661EB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8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oldto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PPT_BG_ne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416"/>
          </a:xfrm>
          <a:prstGeom prst="rect">
            <a:avLst/>
          </a:prstGeom>
        </p:spPr>
      </p:pic>
      <p:pic>
        <p:nvPicPr>
          <p:cNvPr id="11" name="Picture 10" descr="bm_UnivRelations_RF_st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803796"/>
            <a:ext cx="2590800" cy="7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de Angle Title Slide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612" y="163531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9871" y="370681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9278" y="6173611"/>
            <a:ext cx="7831666" cy="585611"/>
          </a:xfrm>
          <a:prstGeom prst="rect">
            <a:avLst/>
          </a:prstGeom>
          <a:solidFill>
            <a:srgbClr val="FFBA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vcu-ppt-v-cover-4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8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94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8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9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74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69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012" y="163531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067" y="37254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12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62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15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7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140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504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54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section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126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1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5958EC-8A9B-5F4E-9697-8CFEB4AF788B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7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375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55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9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90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8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51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8EC-8A9B-5F4E-9697-8CFEB4AF788B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6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5958EC-8A9B-5F4E-9697-8CFEB4AF788B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2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005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0516"/>
          </a:xfrm>
          <a:prstGeom prst="rect">
            <a:avLst/>
          </a:prstGeom>
        </p:spPr>
      </p:pic>
      <p:pic>
        <p:nvPicPr>
          <p:cNvPr id="8" name="Picture 7" descr="vcu-ppt-footer-cover-4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2519"/>
            <a:ext cx="9144000" cy="20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0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31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47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3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7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4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m_UnivRelations_RF_hz_K.png"/>
          <p:cNvPicPr>
            <a:picLocks noChangeAspect="1"/>
          </p:cNvPicPr>
          <p:nvPr userDrawn="1"/>
        </p:nvPicPr>
        <p:blipFill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5" y="6152558"/>
            <a:ext cx="289610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62472"/>
            <a:ext cx="5905266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bm_UnivRelations_RF_hz_rgb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6146800"/>
            <a:ext cx="2950464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B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vcu-ppt-footer-gray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2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moberry@vcu.edu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1888"/>
            <a:ext cx="6400800" cy="673768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Univers LT Std 47 Cn Lt" panose="020B0706030502040204" pitchFamily="34" charset="0"/>
              </a:rPr>
              <a:t>Faculty Senate – Dec. 4, 2018</a:t>
            </a:r>
            <a:endParaRPr lang="en-US" i="1" dirty="0">
              <a:solidFill>
                <a:schemeClr val="tx1"/>
              </a:solidFill>
              <a:latin typeface="Univers LT Std 47 Cn Lt" panose="020B0706030502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51300" y="5050742"/>
            <a:ext cx="40132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Academic Year 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Safety Updates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2" y="5233737"/>
            <a:ext cx="2734187" cy="13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What’s new @ VCU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2" y="2565918"/>
            <a:ext cx="8201608" cy="3387629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Siren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Upgrade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Alerting Technology</a:t>
            </a:r>
          </a:p>
          <a:p>
            <a:pPr lvl="1"/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Upgraded to ALERTUS (Cabell, Sports Med, VCUPD HQ, College of Health Professionals, </a:t>
            </a:r>
            <a:r>
              <a:rPr 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McGlothlin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GRC (pending))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Self tests every day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No more monthly siren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</a:p>
          <a:p>
            <a:pPr lvl="1"/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Full test twice a year (desktop alerts,  ALERTUS beacons, email, SMS, LiveSafe and Social Media)</a:t>
            </a:r>
          </a:p>
          <a:p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LiveSafe</a:t>
            </a:r>
          </a:p>
          <a:p>
            <a:pPr lvl="1"/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Upgrading to card based screen (better user interface) </a:t>
            </a:r>
          </a:p>
          <a:p>
            <a:pPr lvl="1"/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Street harassment button</a:t>
            </a:r>
          </a:p>
          <a:p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Desktop panic buttons: testing</a:t>
            </a:r>
          </a:p>
          <a:p>
            <a:pPr lvl="1"/>
            <a:endParaRPr lang="en-US" b="1" dirty="0" smtClean="0">
              <a:latin typeface="+mj-lt"/>
            </a:endParaRPr>
          </a:p>
          <a:p>
            <a:pPr marL="0" indent="0">
              <a:buNone/>
            </a:pPr>
            <a:endParaRPr lang="en-US" b="1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6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Keeping campuses safe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405"/>
            <a:ext cx="8345055" cy="4150221"/>
          </a:xfrm>
        </p:spPr>
        <p:txBody>
          <a:bodyPr>
            <a:normAutofit fontScale="40000" lnSpcReduction="20000"/>
          </a:bodyPr>
          <a:lstStyle/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Crosswalk / intersection safety campaign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 timing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Messaging</a:t>
            </a: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Pedestrians</a:t>
            </a: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Bicyclists</a:t>
            </a: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Scooters</a:t>
            </a: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Drivers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Sidewalk Graphics 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City repainting of crosswalks</a:t>
            </a:r>
          </a:p>
          <a:p>
            <a:r>
              <a:rPr lang="en-US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 Zero partnership with the City of Richmond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Vehicle vs. Bike 0% (7 AY 17/18 &amp; 7 AY 18/19)</a:t>
            </a:r>
          </a:p>
          <a:p>
            <a:pPr lvl="1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Vehicle vs. Pedestrian -27% (22 AY 17/18 &amp; 16 AY 18/19)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065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309" y="2104948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Keeping campuses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5412"/>
            <a:ext cx="8229600" cy="262318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Classroom Safety</a:t>
            </a:r>
          </a:p>
          <a:p>
            <a:pPr lvl="1"/>
            <a:r>
              <a:rPr lang="en-US" sz="1400" dirty="0" smtClean="0">
                <a:latin typeface="+mj-lt"/>
              </a:rPr>
              <a:t>Push-button </a:t>
            </a:r>
            <a:r>
              <a:rPr lang="en-US" sz="1400" dirty="0">
                <a:latin typeface="+mj-lt"/>
              </a:rPr>
              <a:t>door </a:t>
            </a:r>
            <a:r>
              <a:rPr lang="en-US" sz="1400" dirty="0" smtClean="0">
                <a:latin typeface="+mj-lt"/>
              </a:rPr>
              <a:t>locks</a:t>
            </a:r>
          </a:p>
          <a:p>
            <a:pPr lvl="1"/>
            <a:r>
              <a:rPr lang="en-US" sz="1400" dirty="0" smtClean="0">
                <a:latin typeface="+mj-lt"/>
              </a:rPr>
              <a:t>Retro fitting classrooms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065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7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51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Parking &amp; Transportation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615"/>
            <a:ext cx="4076700" cy="346044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GRTC / Pulse 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Police have had a focus on patrols near parking facilities and @ bus stops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safety committee meetings each year</a:t>
            </a:r>
          </a:p>
          <a:p>
            <a:pPr lvl="1"/>
            <a:endParaRPr lang="en-US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03" y="2044616"/>
            <a:ext cx="3779497" cy="252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8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44" y="123064"/>
            <a:ext cx="591953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By the numbers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03392628"/>
              </p:ext>
            </p:extLst>
          </p:nvPr>
        </p:nvGraphicFramePr>
        <p:xfrm>
          <a:off x="386712" y="1372234"/>
          <a:ext cx="8408372" cy="417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058816" y="661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96% </a:t>
            </a:r>
            <a:r>
              <a:rPr lang="en-US" dirty="0"/>
              <a:t>= Feel “safe” or “very safe” on VCU’s campuses (</a:t>
            </a:r>
            <a:r>
              <a:rPr lang="en-US" i="1" dirty="0"/>
              <a:t>Spring 2019 annual survey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82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By the numbers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41140025"/>
              </p:ext>
            </p:extLst>
          </p:nvPr>
        </p:nvGraphicFramePr>
        <p:xfrm>
          <a:off x="371882" y="1372234"/>
          <a:ext cx="8408372" cy="417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61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1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Outreach &amp; hiring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5818"/>
            <a:ext cx="3994483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Mural @ VCUPD headquarters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Currently hiring recruits for the next police academy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LEAP staff keeps candidates @ VCU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4" y="1646236"/>
            <a:ext cx="4042611" cy="303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109" y="4139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47 Cn Lt" panose="020B0706030502040204" pitchFamily="34" charset="0"/>
              </a:rPr>
              <a:t>Questions &amp; Feedback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47 Cn Lt" panose="020B0706030502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97004" y="2451348"/>
            <a:ext cx="5551571" cy="242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+mj-lt"/>
              </a:rPr>
              <a:t>Interim Chief Mike </a:t>
            </a:r>
            <a:r>
              <a:rPr lang="en-US" b="1" dirty="0" err="1" smtClean="0">
                <a:latin typeface="+mj-lt"/>
              </a:rPr>
              <a:t>O’Berry</a:t>
            </a: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Email: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hlinkClick r:id="rId2"/>
              </a:rPr>
              <a:t>hmoberry@vcu.edu</a:t>
            </a:r>
            <a:r>
              <a:rPr lang="en-US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Cell: </a:t>
            </a:r>
            <a:r>
              <a:rPr lang="en-US" dirty="0" smtClean="0">
                <a:latin typeface="+mj-lt"/>
              </a:rPr>
              <a:t>(804) 641-2386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9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-master">
  <a:themeElements>
    <a:clrScheme name="Custom 3">
      <a:dk1>
        <a:sysClr val="windowText" lastClr="000000"/>
      </a:dk1>
      <a:lt1>
        <a:sysClr val="window" lastClr="FFFFFF"/>
      </a:lt1>
      <a:dk2>
        <a:srgbClr val="FFA800"/>
      </a:dk2>
      <a:lt2>
        <a:srgbClr val="C0C1BF"/>
      </a:lt2>
      <a:accent1>
        <a:srgbClr val="E57200"/>
      </a:accent1>
      <a:accent2>
        <a:srgbClr val="FFCE00"/>
      </a:accent2>
      <a:accent3>
        <a:srgbClr val="00B3BE"/>
      </a:accent3>
      <a:accent4>
        <a:srgbClr val="856822"/>
      </a:accent4>
      <a:accent5>
        <a:srgbClr val="275E37"/>
      </a:accent5>
      <a:accent6>
        <a:srgbClr val="B2E0D6"/>
      </a:accent6>
      <a:hlink>
        <a:srgbClr val="E5CBB1"/>
      </a:hlink>
      <a:folHlink>
        <a:srgbClr val="CCDB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nd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gral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Integral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263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Gill Sans MT</vt:lpstr>
      <vt:lpstr>Univers LT Std 47 Cn Lt</vt:lpstr>
      <vt:lpstr>Verdana</vt:lpstr>
      <vt:lpstr>Wingdings 2</vt:lpstr>
      <vt:lpstr>1_Office Theme</vt:lpstr>
      <vt:lpstr>3_Office Theme</vt:lpstr>
      <vt:lpstr>2_Office Theme</vt:lpstr>
      <vt:lpstr>Section-master</vt:lpstr>
      <vt:lpstr>Dividend</vt:lpstr>
      <vt:lpstr>Academic Year  Safety Updates</vt:lpstr>
      <vt:lpstr>What’s new @ VCU</vt:lpstr>
      <vt:lpstr>Keeping campuses safe</vt:lpstr>
      <vt:lpstr>Keeping campuses safe</vt:lpstr>
      <vt:lpstr>Parking &amp; Transportation</vt:lpstr>
      <vt:lpstr>By the numbers</vt:lpstr>
      <vt:lpstr>By the numbers</vt:lpstr>
      <vt:lpstr>Outreach &amp; hiring</vt:lpstr>
      <vt:lpstr>Questions &amp; Feedback</vt:lpstr>
    </vt:vector>
  </TitlesOfParts>
  <Company>VCU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 Identity</dc:creator>
  <cp:lastModifiedBy>Cheri D Stickels</cp:lastModifiedBy>
  <cp:revision>67</cp:revision>
  <dcterms:created xsi:type="dcterms:W3CDTF">2017-05-02T18:09:12Z</dcterms:created>
  <dcterms:modified xsi:type="dcterms:W3CDTF">2020-01-28T19:46:05Z</dcterms:modified>
</cp:coreProperties>
</file>